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4"/>
  </p:notesMasterIdLst>
  <p:sldIdLst>
    <p:sldId id="256" r:id="rId2"/>
    <p:sldId id="270" r:id="rId3"/>
    <p:sldId id="271" r:id="rId4"/>
    <p:sldId id="265" r:id="rId5"/>
    <p:sldId id="266" r:id="rId6"/>
    <p:sldId id="268" r:id="rId7"/>
    <p:sldId id="267" r:id="rId8"/>
    <p:sldId id="257" r:id="rId9"/>
    <p:sldId id="258" r:id="rId10"/>
    <p:sldId id="272" r:id="rId11"/>
    <p:sldId id="259" r:id="rId12"/>
    <p:sldId id="273" r:id="rId13"/>
    <p:sldId id="274" r:id="rId14"/>
    <p:sldId id="260" r:id="rId15"/>
    <p:sldId id="261" r:id="rId16"/>
    <p:sldId id="262" r:id="rId17"/>
    <p:sldId id="263" r:id="rId18"/>
    <p:sldId id="276" r:id="rId19"/>
    <p:sldId id="277" r:id="rId20"/>
    <p:sldId id="275" r:id="rId21"/>
    <p:sldId id="278" r:id="rId22"/>
    <p:sldId id="269" r:id="rId23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94660"/>
  </p:normalViewPr>
  <p:slideViewPr>
    <p:cSldViewPr>
      <p:cViewPr varScale="1">
        <p:scale>
          <a:sx n="77" d="100"/>
          <a:sy n="77" d="100"/>
        </p:scale>
        <p:origin x="1608" y="72"/>
      </p:cViewPr>
      <p:guideLst>
        <p:guide orient="horz" pos="2381"/>
        <p:guide pos="3175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8" name="Rectangle 2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13362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69" name="Rectangle 21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/>
          </a:p>
        </p:txBody>
      </p:sp>
      <p:sp>
        <p:nvSpPr>
          <p:cNvPr id="2070" name="Rectangle 2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49613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1" name="Rectangle 23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49612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2" name="Rectangle 24"/>
          <p:cNvSpPr>
            <a:spLocks noGrp="1" noChangeArrowheads="1"/>
          </p:cNvSpPr>
          <p:nvPr>
            <p:ph type="ftr"/>
          </p:nvPr>
        </p:nvSpPr>
        <p:spPr bwMode="auto">
          <a:xfrm>
            <a:off x="0" y="10155238"/>
            <a:ext cx="324961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3" name="Rectangle 25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49612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84D2387A-EB49-4EED-9302-FF5219C3FC4C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D7726-F8C4-4E54-B1DE-AB633128C6BE}" type="slidenum">
              <a:rPr lang="hu-HU" altLang="hu-HU"/>
              <a:pPr/>
              <a:t>1</a:t>
            </a:fld>
            <a:endParaRPr lang="hu-HU" altLang="hu-HU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07CFC4-A075-4561-B551-EAB7069F4F46}" type="slidenum">
              <a:rPr lang="hu-HU" altLang="hu-HU"/>
              <a:pPr/>
              <a:t>10</a:t>
            </a:fld>
            <a:endParaRPr lang="hu-HU" altLang="hu-HU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7768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092F0B-4688-416B-87D4-92A48D5014CB}" type="slidenum">
              <a:rPr lang="hu-HU" altLang="hu-HU"/>
              <a:pPr/>
              <a:t>11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092F0B-4688-416B-87D4-92A48D5014CB}" type="slidenum">
              <a:rPr lang="hu-HU" altLang="hu-HU"/>
              <a:pPr/>
              <a:t>12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38485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092F0B-4688-416B-87D4-92A48D5014CB}" type="slidenum">
              <a:rPr lang="hu-HU" altLang="hu-HU"/>
              <a:pPr/>
              <a:t>13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217165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EF9DF34-5CAA-44A1-A2BE-953DF865CA04}" type="slidenum">
              <a:rPr lang="hu-HU" altLang="hu-HU"/>
              <a:pPr/>
              <a:t>14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6673D1-9655-45E8-990F-0EE315CC1CF2}" type="slidenum">
              <a:rPr lang="hu-HU" altLang="hu-HU"/>
              <a:pPr/>
              <a:t>15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9E2663-7011-4296-A788-0564BDE6449B}" type="slidenum">
              <a:rPr lang="hu-HU" altLang="hu-HU"/>
              <a:pPr/>
              <a:t>16</a:t>
            </a:fld>
            <a:endParaRPr lang="hu-HU" altLang="hu-HU"/>
          </a:p>
        </p:txBody>
      </p:sp>
      <p:sp>
        <p:nvSpPr>
          <p:cNvPr id="23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F80E20-A34B-4D9F-B8CA-B5A98B16E2AE}" type="slidenum">
              <a:rPr lang="hu-HU" altLang="hu-HU"/>
              <a:pPr/>
              <a:t>17</a:t>
            </a:fld>
            <a:endParaRPr lang="hu-HU" altLang="hu-HU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F80E20-A34B-4D9F-B8CA-B5A98B16E2AE}" type="slidenum">
              <a:rPr lang="hu-HU" altLang="hu-HU"/>
              <a:pPr/>
              <a:t>18</a:t>
            </a:fld>
            <a:endParaRPr lang="hu-HU" altLang="hu-HU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8824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F80E20-A34B-4D9F-B8CA-B5A98B16E2AE}" type="slidenum">
              <a:rPr lang="hu-HU" altLang="hu-HU"/>
              <a:pPr/>
              <a:t>19</a:t>
            </a:fld>
            <a:endParaRPr lang="hu-HU" altLang="hu-HU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677749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23B4CE-BE9F-436D-BAB3-8AF12F0D6DC4}" type="slidenum">
              <a:rPr lang="hu-HU" altLang="hu-HU"/>
              <a:pPr/>
              <a:t>2</a:t>
            </a:fld>
            <a:endParaRPr lang="hu-HU" altLang="hu-HU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030155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F80E20-A34B-4D9F-B8CA-B5A98B16E2AE}" type="slidenum">
              <a:rPr lang="hu-HU" altLang="hu-HU"/>
              <a:pPr/>
              <a:t>20</a:t>
            </a:fld>
            <a:endParaRPr lang="hu-HU" altLang="hu-HU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63634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F80E20-A34B-4D9F-B8CA-B5A98B16E2AE}" type="slidenum">
              <a:rPr lang="hu-HU" altLang="hu-HU"/>
              <a:pPr/>
              <a:t>21</a:t>
            </a:fld>
            <a:endParaRPr lang="hu-HU" altLang="hu-HU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78688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BD265A-49BB-4189-B0F9-F4A6BE443957}" type="slidenum">
              <a:rPr lang="hu-HU" altLang="hu-HU"/>
              <a:pPr/>
              <a:t>22</a:t>
            </a:fld>
            <a:endParaRPr lang="hu-HU" altLang="hu-HU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23B4CE-BE9F-436D-BAB3-8AF12F0D6DC4}" type="slidenum">
              <a:rPr lang="hu-HU" altLang="hu-HU"/>
              <a:pPr/>
              <a:t>3</a:t>
            </a:fld>
            <a:endParaRPr lang="hu-HU" altLang="hu-HU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13278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23B4CE-BE9F-436D-BAB3-8AF12F0D6DC4}" type="slidenum">
              <a:rPr lang="hu-HU" altLang="hu-HU"/>
              <a:pPr/>
              <a:t>4</a:t>
            </a:fld>
            <a:endParaRPr lang="hu-HU" altLang="hu-HU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41FF71-CEA4-4B10-8A90-3AEE0A8C7239}" type="slidenum">
              <a:rPr lang="hu-HU" altLang="hu-HU"/>
              <a:pPr/>
              <a:t>5</a:t>
            </a:fld>
            <a:endParaRPr lang="hu-HU" altLang="hu-HU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96796B-1424-41F9-AECF-ACDBA1C19A84}" type="slidenum">
              <a:rPr lang="hu-HU" altLang="hu-HU"/>
              <a:pPr/>
              <a:t>6</a:t>
            </a:fld>
            <a:endParaRPr lang="hu-HU" altLang="hu-HU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E45308-E658-46EA-A38B-DEFD35CE92AA}" type="slidenum">
              <a:rPr lang="hu-HU" altLang="hu-HU"/>
              <a:pPr/>
              <a:t>7</a:t>
            </a:fld>
            <a:endParaRPr lang="hu-HU" altLang="hu-HU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A95072-92FF-437A-AFE0-17B2D3658551}" type="slidenum">
              <a:rPr lang="hu-HU" altLang="hu-HU"/>
              <a:pPr/>
              <a:t>8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07CFC4-A075-4561-B551-EAB7069F4F46}" type="slidenum">
              <a:rPr lang="hu-HU" altLang="hu-HU"/>
              <a:pPr/>
              <a:t>9</a:t>
            </a:fld>
            <a:endParaRPr lang="hu-HU" altLang="hu-HU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9493511-5C6F-45C4-931F-DF2B30F974B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42361675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E83D16F-50A6-4DF3-B4A0-76023B550924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80180181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7283450" y="287338"/>
            <a:ext cx="2259013" cy="6438900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503238" y="287338"/>
            <a:ext cx="6627812" cy="64389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EFAFB5D-D453-418A-98E6-3E53BD351A9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6594436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3238" y="287338"/>
            <a:ext cx="9039225" cy="12446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16162" cy="488950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63888" cy="488950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16162" cy="488950"/>
          </a:xfrm>
        </p:spPr>
        <p:txBody>
          <a:bodyPr/>
          <a:lstStyle>
            <a:lvl1pPr>
              <a:defRPr/>
            </a:lvl1pPr>
          </a:lstStyle>
          <a:p>
            <a:fld id="{1EC187D1-96DD-495C-8893-69AC2B33391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528904560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89CCD6E-2A81-4A3E-AB89-550366934904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35772597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27EEF71-B51E-4C08-99B3-A4029FA0666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6914906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3412" cy="49577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099050" y="1768475"/>
            <a:ext cx="4443413" cy="49577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67914E8-1612-4AE1-89E4-E95B524B9FA3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479896832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8" name="Élőláb helye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4A5DAF6-ED08-4E1C-9883-055908FCCC38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91250318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9B1C680-4528-4A1C-A926-02E7E3B7AFA7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936774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3" name="Élőláb helye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385308-24AC-4E86-B6A8-22C1A62625F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38621139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DDD3FE4-DFCF-4599-9ABD-787178972A9F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75145274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47B91A-7A3D-4DA1-9475-ADC1730B29DD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63925798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87338"/>
            <a:ext cx="9039225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Címszöveg formátumának szerkesztése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39225" cy="49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Vázlatszöveg formátumának szerkesztése</a:t>
            </a:r>
          </a:p>
          <a:p>
            <a:pPr lvl="1"/>
            <a:r>
              <a:rPr lang="en-GB" altLang="hu-HU"/>
              <a:t>Második vázlatszint</a:t>
            </a:r>
          </a:p>
          <a:p>
            <a:pPr lvl="2"/>
            <a:r>
              <a:rPr lang="en-GB" altLang="hu-HU"/>
              <a:t>Harmadik vázlatszint</a:t>
            </a:r>
          </a:p>
          <a:p>
            <a:pPr lvl="3"/>
            <a:r>
              <a:rPr lang="en-GB" altLang="hu-HU"/>
              <a:t>Negyedik vázlatszint</a:t>
            </a:r>
          </a:p>
          <a:p>
            <a:pPr lvl="4"/>
            <a:r>
              <a:rPr lang="en-GB" altLang="hu-HU"/>
              <a:t>Ötödik vázlatszint</a:t>
            </a:r>
          </a:p>
          <a:p>
            <a:pPr lvl="4"/>
            <a:r>
              <a:rPr lang="en-GB" altLang="hu-HU"/>
              <a:t>Hatodik vázlatszint</a:t>
            </a:r>
          </a:p>
          <a:p>
            <a:pPr lvl="4"/>
            <a:r>
              <a:rPr lang="en-GB" altLang="hu-HU"/>
              <a:t>Hetedik vázlatszint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161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638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161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A510F36F-898E-4981-BE37-635F09D3B35A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-2" y="7228750"/>
            <a:ext cx="10080626" cy="335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Habsburgok országai és tartományai a XVI. században</a:t>
            </a: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abszolutizmus – 9/20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32" y="1268957"/>
            <a:ext cx="9479954" cy="5959793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A2B1C11A-03F5-49F9-95A3-CA1083144444}"/>
              </a:ext>
            </a:extLst>
          </p:cNvPr>
          <p:cNvSpPr/>
          <p:nvPr/>
        </p:nvSpPr>
        <p:spPr>
          <a:xfrm>
            <a:off x="1655933" y="618809"/>
            <a:ext cx="6768752" cy="607602"/>
          </a:xfrm>
          <a:prstGeom prst="rect">
            <a:avLst/>
          </a:prstGeom>
          <a:solidFill>
            <a:srgbClr val="33999B">
              <a:alpha val="20000"/>
            </a:srgbClr>
          </a:solidFill>
          <a:ln w="57150" cap="rnd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hu-HU" dirty="0">
                <a:solidFill>
                  <a:schemeClr val="tx1"/>
                </a:solidFill>
                <a:latin typeface="Cambria" panose="02040503050406030204" pitchFamily="18" charset="0"/>
              </a:rPr>
              <a:t>„Háborúzzanak mások, Te csak házasodj, boldog Ausztria! </a:t>
            </a:r>
          </a:p>
          <a:p>
            <a:pPr algn="ctr"/>
            <a:r>
              <a:rPr lang="hu-HU" dirty="0">
                <a:solidFill>
                  <a:schemeClr val="tx1"/>
                </a:solidFill>
                <a:latin typeface="Cambria" panose="02040503050406030204" pitchFamily="18" charset="0"/>
              </a:rPr>
              <a:t>Ugyanis amit másoknak Mars megad, azt elhozza Neked Vénusz!”</a:t>
            </a:r>
          </a:p>
        </p:txBody>
      </p:sp>
    </p:spTree>
    <p:extLst>
      <p:ext uri="{BB962C8B-B14F-4D97-AF65-F5344CB8AC3E}">
        <p14:creationId xmlns:p14="http://schemas.microsoft.com/office/powerpoint/2010/main" val="36822777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5154497" cy="3197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Habsburg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házasodási politika eredménye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I./V. Károly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spanyol király 		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(1516–1556)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és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német-római császár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(1519–1558)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hatalmas, sokszínű birodalom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i="1" dirty="0">
                <a:solidFill>
                  <a:schemeClr val="tx1"/>
                </a:solidFill>
                <a:latin typeface="Cambria" panose="02040503050406030204" pitchFamily="18" charset="0"/>
              </a:rPr>
              <a:t>„</a:t>
            </a:r>
            <a:r>
              <a:rPr lang="hu-HU" sz="2400" i="1" dirty="0">
                <a:solidFill>
                  <a:schemeClr val="tx1"/>
                </a:solidFill>
                <a:latin typeface="Cambria" panose="02040503050406030204" pitchFamily="18" charset="0"/>
              </a:rPr>
              <a:t>Birodalmában soha nem 					nyugodott le a nap.</a:t>
            </a:r>
            <a:r>
              <a:rPr lang="hu-HU" altLang="hu-HU" sz="2400" i="1" dirty="0">
                <a:solidFill>
                  <a:schemeClr val="tx1"/>
                </a:solidFill>
                <a:latin typeface="Cambria" panose="02040503050406030204" pitchFamily="18" charset="0"/>
              </a:rPr>
              <a:t>”</a:t>
            </a: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 descr="https://upload.wikimedia.org/wikipedia/commons/thumb/f/ff/Charles_V._-_after_Bernaerd_van_Orley_-_depot_Louvre-Mus%C3%A9e_de_Brou%2C_Bourg-en-Bresse.jpg/800px-Charles_V._-_after_Bernaerd_van_Orley_-_depot_Louvre-Mus%C3%A9e_de_Brou%2C_Bourg-en-Bres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97" y="683493"/>
            <a:ext cx="4710228" cy="687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-2" y="6987819"/>
            <a:ext cx="5370399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fiatal Károly portréja, </a:t>
            </a:r>
          </a:p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Bernard von </a:t>
            </a:r>
            <a:r>
              <a:rPr lang="hu-HU" altLang="hu-HU" b="1" dirty="0" err="1">
                <a:latin typeface="Cambria" panose="02040503050406030204" pitchFamily="18" charset="0"/>
              </a:rPr>
              <a:t>Orley</a:t>
            </a:r>
            <a:r>
              <a:rPr lang="hu-HU" altLang="hu-HU" b="1" dirty="0">
                <a:latin typeface="Cambria" panose="02040503050406030204" pitchFamily="18" charset="0"/>
              </a:rPr>
              <a:t>, 1515</a:t>
            </a: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V. Károly császár uralma – 10/20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9647238" cy="182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V. Károly birodalma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az „Indiákról”, azaz Amerikából rengeteg nemesfém érkezett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amerikai aranyból fényes udvartartás („spanyol etikett”)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zsoldossereg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flotta: óceáni és tengeri</a:t>
            </a: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V. Károly császár uralma – 11/20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44" y="2849959"/>
            <a:ext cx="4706186" cy="3424545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250744" y="6295795"/>
            <a:ext cx="4706186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Spanyolországi nemesfém-behozatal </a:t>
            </a:r>
            <a:b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XVI. században</a:t>
            </a:r>
          </a:p>
        </p:txBody>
      </p:sp>
      <p:pic>
        <p:nvPicPr>
          <p:cNvPr id="3074" name="Picture 2" descr="https://upload.wikimedia.org/wikipedia/commons/thumb/d/dd/Sevilla_XVI_cent.jpg/800px-Sevilla_XVI_cen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624" y="1960976"/>
            <a:ext cx="4571514" cy="556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églalap 10"/>
          <p:cNvSpPr/>
          <p:nvPr/>
        </p:nvSpPr>
        <p:spPr>
          <a:xfrm>
            <a:off x="0" y="6952073"/>
            <a:ext cx="5291624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Sevilla a XVI. században, </a:t>
            </a:r>
          </a:p>
          <a:p>
            <a:pPr algn="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A. S. </a:t>
            </a:r>
            <a:r>
              <a:rPr lang="hu-HU" b="1" dirty="0" err="1">
                <a:solidFill>
                  <a:schemeClr val="tx1"/>
                </a:solidFill>
                <a:latin typeface="Cambria" panose="02040503050406030204" pitchFamily="18" charset="0"/>
              </a:rPr>
              <a:t>Coello</a:t>
            </a: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 festménye</a:t>
            </a:r>
          </a:p>
        </p:txBody>
      </p:sp>
    </p:spTree>
    <p:extLst>
      <p:ext uri="{BB962C8B-B14F-4D97-AF65-F5344CB8AC3E}">
        <p14:creationId xmlns:p14="http://schemas.microsoft.com/office/powerpoint/2010/main" val="21852017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368" y="1937327"/>
            <a:ext cx="4536257" cy="562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9647238" cy="3448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V. Károly birodalma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ú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j 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uralmi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rendszert vezetett be =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abszolutizmus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- a döntéseket a titkárok készítették elő, de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az uralkodóé volt a végső szó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eltérő mértékben támaszkodott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az országgyűlésekre/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tartományi rendi gyűlésekre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(mellőzte)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a hivatalnokokra és a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katonaságra támaszkodott</a:t>
            </a: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V. Károly császár uralma – 12/20</a:t>
            </a:r>
          </a:p>
        </p:txBody>
      </p:sp>
      <p:pic>
        <p:nvPicPr>
          <p:cNvPr id="2054" name="Picture 6" descr="Képtalálat a következőre: „spanish tercio”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9" y="4247306"/>
            <a:ext cx="5376410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églalap 7"/>
          <p:cNvSpPr/>
          <p:nvPr/>
        </p:nvSpPr>
        <p:spPr>
          <a:xfrm>
            <a:off x="-1" y="7271642"/>
            <a:ext cx="5376411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Spanyol </a:t>
            </a:r>
            <a:r>
              <a:rPr lang="hu-HU" b="1" dirty="0" err="1">
                <a:solidFill>
                  <a:schemeClr val="tx1"/>
                </a:solidFill>
                <a:latin typeface="Cambria" panose="02040503050406030204" pitchFamily="18" charset="0"/>
              </a:rPr>
              <a:t>tercio</a:t>
            </a: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 muskétásokkal </a:t>
            </a:r>
          </a:p>
        </p:txBody>
      </p:sp>
    </p:spTree>
    <p:extLst>
      <p:ext uri="{BB962C8B-B14F-4D97-AF65-F5344CB8AC3E}">
        <p14:creationId xmlns:p14="http://schemas.microsoft.com/office/powerpoint/2010/main" val="34500247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4" y="2555701"/>
            <a:ext cx="6208476" cy="471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307" y="2555699"/>
            <a:ext cx="3263420" cy="471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15898" y="798513"/>
            <a:ext cx="9650563" cy="17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V. Károly háborúi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I. (Valois) Ferenc (1515–1547) francia királlyal konfliktusba 					keveredtek a császári trón és Itália miatt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Pavia, 1525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: a spanyol zsoldossereg legyőzte a francia lovagokat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I. Ferencet elfogták (a béke fejében elengedték, de megszegte)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églalap 6"/>
          <p:cNvSpPr/>
          <p:nvPr/>
        </p:nvSpPr>
        <p:spPr>
          <a:xfrm>
            <a:off x="-1" y="7271642"/>
            <a:ext cx="10080625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paviai csata, Joachim </a:t>
            </a:r>
            <a:r>
              <a:rPr lang="hu-HU" b="1" dirty="0" err="1">
                <a:solidFill>
                  <a:schemeClr val="tx1"/>
                </a:solidFill>
                <a:latin typeface="Cambria" panose="02040503050406030204" pitchFamily="18" charset="0"/>
              </a:rPr>
              <a:t>Patinir</a:t>
            </a: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 festménye – Ferenc Károly előtt</a:t>
            </a: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V. Károly császár uralma – 13/20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04" y="2915741"/>
            <a:ext cx="6377521" cy="464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V. Károly császár uralma – 14/20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899" y="798513"/>
            <a:ext cx="9648950" cy="211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I. Ferenc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szabadulása után megszervezte a </a:t>
            </a:r>
            <a:r>
              <a:rPr lang="hu-HU" altLang="hu-HU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cognac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-i ligát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Velence, Milánó, Firenze, a pápa és Franciaország szövetsége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m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ég az Oszmán Birodalommal is szövetkezett (!, Mohács, 1526)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v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égül 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franciáknak le kellett mondania Itáliáról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, bár néhány 				várost megszereztek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</a:t>
            </a:r>
            <a:r>
              <a:rPr lang="hu-HU" altLang="hu-HU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cateau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-</a:t>
            </a:r>
            <a:r>
              <a:rPr lang="hu-HU" altLang="hu-HU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cambrésis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-i béke, 1559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églalap 8"/>
          <p:cNvSpPr/>
          <p:nvPr/>
        </p:nvSpPr>
        <p:spPr>
          <a:xfrm>
            <a:off x="0" y="6952073"/>
            <a:ext cx="3703105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Konfliktusok Európában </a:t>
            </a:r>
          </a:p>
          <a:p>
            <a:pPr algn="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16. század első felében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4611"/>
          <a:stretch/>
        </p:blipFill>
        <p:spPr bwMode="auto">
          <a:xfrm>
            <a:off x="5271927" y="2915741"/>
            <a:ext cx="4808698" cy="3978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monarchia fénykora – 15/20</a:t>
            </a: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798513"/>
            <a:ext cx="9648950" cy="420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V. Károly célja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egységes, keresztény Európa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nem tudta megvalósítani, kudarcok: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=&gt; reformáció: Augsburgi vallásbéke, 1555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=&gt; Oszmán Birodalom: tengeri és 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szf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-i expanzió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Károly lemondott a trónról, 1556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f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ia,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II. Fülöp örökölte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a spanyol trónt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(1556–1598)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spanyol ág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öccse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I. Ferdinánd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a császári címet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(1556–1564)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osztrák ág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5271927" y="6946217"/>
            <a:ext cx="4808698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Habsburgok családfája</a:t>
            </a:r>
          </a:p>
        </p:txBody>
      </p:sp>
      <p:pic>
        <p:nvPicPr>
          <p:cNvPr id="5122" name="Picture 2" descr="Royal Coat of Arms of Spain (1580-1668)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" y="4762598"/>
            <a:ext cx="1761983" cy="27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thumb/5/57/Greater_Coat_of_Arms_of_Ferdinand_I,_Holy_Roman_Emperor.svg/205px-Greater_Coat_of_Arms_of_Ferdinand_I,_Holy_Roman_Emperor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06" y="4840437"/>
            <a:ext cx="19526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églalap 12"/>
          <p:cNvSpPr/>
          <p:nvPr/>
        </p:nvSpPr>
        <p:spPr>
          <a:xfrm>
            <a:off x="1654869" y="5921534"/>
            <a:ext cx="1789238" cy="1638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spanyol Habsburgok címere és </a:t>
            </a:r>
            <a:b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I. Ferdinánd császári címere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monarchia fénykora – 16/20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898" y="798513"/>
            <a:ext cx="10080997" cy="420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II. Fülöp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(1558–1598)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rendeletekkel kormányozott,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centralizált államot működtetett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a bevételek jelentős részét az állam működtetésére költötte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kiterjedt hivatalszervezet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tengeri és 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szf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-i hadsereg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besúgóhálózat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építkezések (El 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Escorial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)</a:t>
            </a: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8194" name="Picture 2" descr="https://upload.wikimedia.org/wikipedia/commons/thumb/6/62/Galer%C3%ADa_de_las_Batallas._Monasterio_de_El_Escorial_%28Madrid%29.jpg/800px-Galer%C3%ADa_de_las_Batallas._Monasterio_de_El_Escorial_%28Madrid%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59" y="1899609"/>
            <a:ext cx="3816177" cy="563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5/5c/EscorialBiblioteca.jpg/1024px-EscorialBibliotec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8" y="3241687"/>
            <a:ext cx="5368995" cy="396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églalap 10"/>
          <p:cNvSpPr/>
          <p:nvPr/>
        </p:nvSpPr>
        <p:spPr>
          <a:xfrm>
            <a:off x="0" y="7209707"/>
            <a:ext cx="6249259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könyvtár és a „Háborúk terme” az </a:t>
            </a:r>
            <a:r>
              <a:rPr lang="hu-HU" b="1" dirty="0" err="1">
                <a:solidFill>
                  <a:schemeClr val="tx1"/>
                </a:solidFill>
                <a:latin typeface="Cambria" panose="02040503050406030204" pitchFamily="18" charset="0"/>
              </a:rPr>
              <a:t>Escorialban</a:t>
            </a:r>
            <a:endParaRPr lang="hu-HU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monarchia fénykora – 17/20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898" y="798513"/>
            <a:ext cx="10080997" cy="1469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II. Fülöp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(1558–1598)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folyamatos, költséges háborúk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 törökökkel tengeren: Lepanto, 1571 – győzelem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Anglia ellen tengeren: a Nagy Armada, 1588 – csúfos kudarc</a:t>
            </a: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12801" y="5780261"/>
            <a:ext cx="5511625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Győzelem és vereség: Lepanto és </a:t>
            </a:r>
            <a:b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Nagy Armada pusztulása</a:t>
            </a:r>
          </a:p>
        </p:txBody>
      </p:sp>
      <p:pic>
        <p:nvPicPr>
          <p:cNvPr id="9218" name="Picture 2" descr="Képtalálat a következőre: „lepanto 1571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" y="2309441"/>
            <a:ext cx="6497551" cy="344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nvincible Armad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7" y="4000847"/>
            <a:ext cx="4549799" cy="35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267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monarchia fénykora – 18/20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898" y="798513"/>
            <a:ext cx="10080997" cy="161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II. Fülöp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(1558–1598)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portugál trón megszerzése, 1580(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–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1640-ig perszonálunió)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hatalmas gyarmatbirodalom jött létre</a:t>
            </a: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0" y="7020197"/>
            <a:ext cx="10098587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spanyol gyarmatbirodalom II. Fülöp halálakor</a:t>
            </a:r>
          </a:p>
        </p:txBody>
      </p:sp>
      <p:pic>
        <p:nvPicPr>
          <p:cNvPr id="10244" name="Picture 4" descr="https://upload.wikimedia.org/wikipedia/commons/a/ad/Philip_II%27s_realms_in_159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2" y="2195661"/>
            <a:ext cx="10080625" cy="466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4148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0" y="7164213"/>
            <a:ext cx="5011545" cy="38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Munkában a zsinat</a:t>
            </a: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katolikus megújulás – 1/20</a:t>
            </a:r>
          </a:p>
        </p:txBody>
      </p:sp>
      <p:sp>
        <p:nvSpPr>
          <p:cNvPr id="12" name="Text Box 1"/>
          <p:cNvSpPr txBox="1">
            <a:spLocks noChangeArrowheads="1"/>
          </p:cNvSpPr>
          <p:nvPr/>
        </p:nvSpPr>
        <p:spPr bwMode="auto">
          <a:xfrm>
            <a:off x="215900" y="798512"/>
            <a:ext cx="9647238" cy="492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római katolikus egyház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válaszokat keresett a kihívásokra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reformáció látványos térnyerése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gyorsította a folyamatot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ellenreformáció + katolikus megújulás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</a:t>
            </a:r>
            <a:r>
              <a:rPr lang="hu-HU" altLang="hu-HU" sz="2400" b="1" dirty="0" err="1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trienti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/</a:t>
            </a:r>
            <a:r>
              <a:rPr lang="hu-HU" altLang="hu-HU" sz="2400" b="1" dirty="0" err="1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trentói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/tridenti zsinat,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1545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–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1563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dogmák áttekintése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=&gt; pápai főség, 7 szentség, Mária tisztelet, szentkultusz, 						Purgatórium stb. maradtak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	=&gt; búcsúcédulák: elvetik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védőiratok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szigorítások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(pl. papok oktatása,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		életmódja: cölibátus,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		ruházat, prédikációk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		rendje stb.)</a:t>
            </a: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545" y="3299732"/>
            <a:ext cx="5069080" cy="425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7022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monarchia fénykora – 19/20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24904"/>
            <a:ext cx="10080625" cy="6309865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30763" y="7020197"/>
            <a:ext cx="100678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Habsburgok országai és tartományai a XVI. században</a:t>
            </a:r>
          </a:p>
        </p:txBody>
      </p:sp>
    </p:spTree>
    <p:extLst>
      <p:ext uri="{BB962C8B-B14F-4D97-AF65-F5344CB8AC3E}">
        <p14:creationId xmlns:p14="http://schemas.microsoft.com/office/powerpoint/2010/main" val="2143435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A vallási türelmetlenség – 20/20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898" y="798513"/>
            <a:ext cx="10080997" cy="2189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Vallásháborúk, felekezetek közti gyűlölködés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kora újkorban egész Európában jelen volt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Spanyolországban erőteljes volt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spanyol inkvizíció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újjászervezése, 1478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erőszakos térítés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zsidók &amp; mórok, majd 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moriszkók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kiűzése</a:t>
            </a: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0" indent="0" eaLnBrk="1">
              <a:buClrTx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églalap 10"/>
          <p:cNvSpPr/>
          <p:nvPr/>
        </p:nvSpPr>
        <p:spPr>
          <a:xfrm>
            <a:off x="0" y="6983411"/>
            <a:ext cx="4875357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Inkvizítorok munkában</a:t>
            </a:r>
          </a:p>
          <a:p>
            <a:pPr algn="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</a:t>
            </a:r>
            <a:r>
              <a:rPr lang="hu-HU" b="1" dirty="0" err="1">
                <a:solidFill>
                  <a:schemeClr val="tx1"/>
                </a:solidFill>
                <a:latin typeface="Cambria" panose="02040503050406030204" pitchFamily="18" charset="0"/>
              </a:rPr>
              <a:t>Monthy</a:t>
            </a: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 Python mémje</a:t>
            </a:r>
          </a:p>
        </p:txBody>
      </p:sp>
      <p:pic>
        <p:nvPicPr>
          <p:cNvPr id="2050" name="Picture 2" descr="Képtalálat a következőre: „spanyol inkvizíció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8" y="2987749"/>
            <a:ext cx="5158781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apcsolódó ké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1" y="4252939"/>
            <a:ext cx="4824415" cy="33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312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0" y="6972299"/>
            <a:ext cx="10080625" cy="57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es-ES" b="1" dirty="0">
                <a:latin typeface="Cambria" panose="02040503050406030204" pitchFamily="18" charset="0"/>
              </a:rPr>
              <a:t>Francisco Ricci: </a:t>
            </a:r>
            <a:r>
              <a:rPr lang="es-ES" b="1" i="1" dirty="0">
                <a:latin typeface="Cambria" panose="02040503050406030204" pitchFamily="18" charset="0"/>
              </a:rPr>
              <a:t>Autodafé a madridi Plaza Mayorban 1680. június 30-án</a:t>
            </a:r>
            <a:r>
              <a:rPr lang="hu-HU" b="1" dirty="0">
                <a:latin typeface="Cambria" panose="02040503050406030204" pitchFamily="18" charset="0"/>
              </a:rPr>
              <a:t>. Az autodafék az eretnekek elleni ünnepélyes perek és kivégzések voltak spanyol és portugál területeken.</a:t>
            </a:r>
            <a:endParaRPr lang="hu-HU" altLang="hu-HU" b="1" dirty="0">
              <a:latin typeface="Cambria" panose="02040503050406030204" pitchFamily="18" charset="0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katolikus megújulás – 2/20</a:t>
            </a:r>
          </a:p>
        </p:txBody>
      </p:sp>
      <p:sp>
        <p:nvSpPr>
          <p:cNvPr id="12" name="Text Box 1"/>
          <p:cNvSpPr txBox="1">
            <a:spLocks noChangeArrowheads="1"/>
          </p:cNvSpPr>
          <p:nvPr/>
        </p:nvSpPr>
        <p:spPr bwMode="auto">
          <a:xfrm>
            <a:off x="215900" y="798512"/>
            <a:ext cx="9647238" cy="125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római katolikus egyház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válaszokat keresett a kihívásokra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Index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(tiltott könyvek listájának)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összeállítása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inkvizíció felújítása</a:t>
            </a: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32770" name="Picture 2" descr="https://upload.wikimedia.org/wikipedia/commons/thumb/2/28/Francisco_rizi-auto_de_fe.jpg/1280px-Francisco_rizi-auto_de_f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336" y="2771724"/>
            <a:ext cx="6630289" cy="42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https://upload.wikimedia.org/wikipedia/commons/7/7b/Index_Librorum_Prohibitorum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6" y="1896317"/>
            <a:ext cx="3254300" cy="50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369826" y="2385218"/>
            <a:ext cx="5846950" cy="386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hu-HU" b="1" dirty="0">
                <a:latin typeface="Cambria" panose="02040503050406030204" pitchFamily="18" charset="0"/>
              </a:rPr>
              <a:t>Az </a:t>
            </a:r>
            <a:r>
              <a:rPr lang="hu-HU" b="1" i="1" dirty="0">
                <a:latin typeface="Cambria" panose="02040503050406030204" pitchFamily="18" charset="0"/>
              </a:rPr>
              <a:t>Index </a:t>
            </a:r>
            <a:r>
              <a:rPr lang="hu-HU" b="1" i="1" dirty="0" err="1">
                <a:latin typeface="Cambria" panose="02040503050406030204" pitchFamily="18" charset="0"/>
              </a:rPr>
              <a:t>Librorum</a:t>
            </a:r>
            <a:r>
              <a:rPr lang="hu-HU" b="1" i="1" dirty="0">
                <a:latin typeface="Cambria" panose="02040503050406030204" pitchFamily="18" charset="0"/>
              </a:rPr>
              <a:t> </a:t>
            </a:r>
            <a:r>
              <a:rPr lang="hu-HU" b="1" i="1" dirty="0" err="1">
                <a:latin typeface="Cambria" panose="02040503050406030204" pitchFamily="18" charset="0"/>
              </a:rPr>
              <a:t>Prohibitorum</a:t>
            </a:r>
            <a:r>
              <a:rPr lang="hu-HU" b="1" i="1" dirty="0">
                <a:latin typeface="Cambria" panose="02040503050406030204" pitchFamily="18" charset="0"/>
              </a:rPr>
              <a:t> </a:t>
            </a:r>
            <a:r>
              <a:rPr lang="hu-HU" b="1" dirty="0">
                <a:latin typeface="Cambria" panose="02040503050406030204" pitchFamily="18" charset="0"/>
              </a:rPr>
              <a:t>címlapja, 1564</a:t>
            </a:r>
            <a:endParaRPr lang="hu-HU" altLang="hu-HU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6895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6"/>
          <a:stretch>
            <a:fillRect/>
          </a:stretch>
        </p:blipFill>
        <p:spPr bwMode="auto">
          <a:xfrm>
            <a:off x="4536257" y="3646023"/>
            <a:ext cx="5352034" cy="3853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0" y="7189310"/>
            <a:ext cx="4987186" cy="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 err="1">
                <a:latin typeface="Cambria" panose="02040503050406030204" pitchFamily="18" charset="0"/>
              </a:rPr>
              <a:t>Xavéri</a:t>
            </a:r>
            <a:r>
              <a:rPr lang="hu-HU" altLang="hu-HU" b="1" dirty="0">
                <a:latin typeface="Cambria" panose="02040503050406030204" pitchFamily="18" charset="0"/>
              </a:rPr>
              <a:t> Szt. Ferenc – Jezsuiták Kínában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2" y="4275961"/>
            <a:ext cx="4824164" cy="2913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katolikus megújulás – 3/20</a:t>
            </a:r>
          </a:p>
        </p:txBody>
      </p:sp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9647238" cy="348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Loyolai (Szent) Ignác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j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ezsuita rend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(Jézus Társasága)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alapítása, 1540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- központosított szervezet; élén: generális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-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katolicizmus védelme, erősítése, terjesztése		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lakossággal kapcsolat: prédikációk, hitviták, élményszerű hitéle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oktatás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: magas színvonal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=&gt; uralkodók, főnemesek, egyszerű emberek tömegeit térítik 					vissza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hu-HU" altLang="hu-HU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rekatolizáció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- tudományos munkák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- missziók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3" name="Picture 11" descr="https://upload.wikimedia.org/wikipedia/commons/3/3a/Ignatius_Loyola_by_Francisco_Zurbar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34" y="3275781"/>
            <a:ext cx="3771291" cy="428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6" y="675581"/>
            <a:ext cx="2808064" cy="3991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" y="4666873"/>
            <a:ext cx="6309333" cy="89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</a:pPr>
            <a:r>
              <a:rPr lang="hu-HU" altLang="hu-HU" b="1" dirty="0">
                <a:latin typeface="Cambria" panose="02040503050406030204" pitchFamily="18" charset="0"/>
              </a:rPr>
              <a:t>Munkában a spanyol inkvizíció, 1508-as metszet</a:t>
            </a:r>
          </a:p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jezsuita rend jelképe</a:t>
            </a:r>
          </a:p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Szent Ignác mint katona és mint a rend generálisa</a:t>
            </a:r>
          </a:p>
        </p:txBody>
      </p:sp>
      <p:pic>
        <p:nvPicPr>
          <p:cNvPr id="13321" name="Picture 9" descr="https://upload.wikimedia.org/wikipedia/commons/thumb/2/25/Ignatius_of_Loyola_%28militant%29.jpg/800px-Ignatius_of_Loyola_%28militant%2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15" y="660868"/>
            <a:ext cx="3009989" cy="40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upload.wikimedia.org/wikipedia/commons/thumb/1/1c/Ihs-logo.svg/230px-Ihs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318" y="668785"/>
            <a:ext cx="2697321" cy="2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katolikus megújulás – 4/20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4569346C-C5DB-485F-94FA-48E936BA7213}"/>
              </a:ext>
            </a:extLst>
          </p:cNvPr>
          <p:cNvSpPr/>
          <p:nvPr/>
        </p:nvSpPr>
        <p:spPr>
          <a:xfrm>
            <a:off x="1" y="5573186"/>
            <a:ext cx="6309334" cy="1895775"/>
          </a:xfrm>
          <a:prstGeom prst="rect">
            <a:avLst/>
          </a:prstGeom>
          <a:solidFill>
            <a:srgbClr val="33999B">
              <a:alpha val="20000"/>
            </a:srgbClr>
          </a:solidFill>
          <a:ln w="57150" cap="rnd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hu-HU" dirty="0">
                <a:solidFill>
                  <a:schemeClr val="tx1"/>
                </a:solidFill>
                <a:latin typeface="Cambria" panose="02040503050406030204" pitchFamily="18" charset="0"/>
              </a:rPr>
              <a:t>„Nagy gyorsasággal, lelki örömmel és állhatatossággal hajtsuk végre mindazt, amit nekünk parancsoltak. […] Minden ellenkező saját véleményünket és saját ítéletünket vak engedelmességgel tagadjuk meg. Igaznak kell tartanunk, ha valamit, ami a szemünkben fehérnek tűnik, a katolikus egyház feketének mondana, s nekünk azt is feketének kell állítani.”</a:t>
            </a:r>
          </a:p>
          <a:p>
            <a:pPr algn="just"/>
            <a:r>
              <a:rPr lang="hu-HU" dirty="0">
                <a:solidFill>
                  <a:schemeClr val="tx1"/>
                </a:solidFill>
                <a:latin typeface="Cambria" panose="02040503050406030204" pitchFamily="18" charset="0"/>
              </a:rPr>
              <a:t>	(Részlet a jezsuita rend szabályzatából)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10" y="3678238"/>
            <a:ext cx="5040313" cy="353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503" y="3671888"/>
            <a:ext cx="5040312" cy="353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287338" y="7168356"/>
            <a:ext cx="9431337" cy="39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Barokk templombelső (Győr) – Evangélikus templombelső (Kecskemét)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83" y="576263"/>
            <a:ext cx="2783842" cy="3107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-13810" y="3319462"/>
            <a:ext cx="7310593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jezsuita </a:t>
            </a:r>
            <a:r>
              <a:rPr lang="hu-HU" altLang="hu-HU" b="1" dirty="0" err="1">
                <a:latin typeface="Cambria" panose="02040503050406030204" pitchFamily="18" charset="0"/>
              </a:rPr>
              <a:t>Il</a:t>
            </a:r>
            <a:r>
              <a:rPr lang="hu-HU" altLang="hu-HU" b="1" dirty="0">
                <a:latin typeface="Cambria" panose="02040503050406030204" pitchFamily="18" charset="0"/>
              </a:rPr>
              <a:t> </a:t>
            </a:r>
            <a:r>
              <a:rPr lang="hu-HU" altLang="hu-HU" b="1" dirty="0" err="1">
                <a:latin typeface="Cambria" panose="02040503050406030204" pitchFamily="18" charset="0"/>
              </a:rPr>
              <a:t>Gesú</a:t>
            </a:r>
            <a:r>
              <a:rPr lang="hu-HU" altLang="hu-HU" b="1" dirty="0">
                <a:latin typeface="Cambria" panose="02040503050406030204" pitchFamily="18" charset="0"/>
              </a:rPr>
              <a:t> templom barokk homlokzata</a:t>
            </a:r>
          </a:p>
        </p:txBody>
      </p:sp>
      <p:sp>
        <p:nvSpPr>
          <p:cNvPr id="11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9647238" cy="154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művészeti háttér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barokk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díszes, hatalmas, mozgalmas, lenyűgöző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érzelmekre, képzeletre ható látványvilág</a:t>
            </a: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katolikus megújulás – 5/20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07" y="2230021"/>
            <a:ext cx="7416824" cy="529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katolikus megújulás – 6/20</a:t>
            </a: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9647238" cy="154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Az ellenreformáció hatása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megállította a reformáció terjedését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állami „hátszél”, pl. Habsburgok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számos áldozat mindkét oldalon</a:t>
            </a: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99" y="2601847"/>
            <a:ext cx="6047975" cy="495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abszolutizmus – 7/20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9647238" cy="377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Spanyolország a XV. Században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Kasztília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és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Aragónia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egyesült (1479)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Izabella és Ferdinánd házassága =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Spanyolország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 err="1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r</a:t>
            </a:r>
            <a:r>
              <a:rPr lang="hu-HU" altLang="hu-HU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econquista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- 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a mórok (arabok) kiűzése az Ibériai-félszigetről (1492)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Dél-Itália is Aragónia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fennhatósága alatt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állt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a XV. század végére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jelentős hatalommá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vált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15900" y="6948190"/>
            <a:ext cx="3816299" cy="61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</a:t>
            </a:r>
            <a:r>
              <a:rPr lang="hu-HU" altLang="hu-HU" b="1" dirty="0" err="1">
                <a:latin typeface="Cambria" panose="02040503050406030204" pitchFamily="18" charset="0"/>
              </a:rPr>
              <a:t>reconquista</a:t>
            </a:r>
            <a:r>
              <a:rPr lang="hu-HU" altLang="hu-HU" b="1" dirty="0">
                <a:latin typeface="Cambria" panose="02040503050406030204" pitchFamily="18" charset="0"/>
              </a:rPr>
              <a:t> („visszafoglalás”) </a:t>
            </a:r>
            <a:br>
              <a:rPr lang="hu-HU" altLang="hu-HU" b="1" dirty="0">
                <a:latin typeface="Cambria" panose="02040503050406030204" pitchFamily="18" charset="0"/>
              </a:rPr>
            </a:br>
            <a:r>
              <a:rPr lang="hu-HU" altLang="hu-HU" b="1" dirty="0">
                <a:latin typeface="Cambria" panose="02040503050406030204" pitchFamily="18" charset="0"/>
              </a:rPr>
              <a:t>és a vallások 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66136" y="7199312"/>
            <a:ext cx="42481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Habsburg-ház ágai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286" y="683493"/>
            <a:ext cx="5370122" cy="687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abszolutizmus – 8/20</a:t>
            </a:r>
          </a:p>
        </p:txBody>
      </p:sp>
      <p:sp>
        <p:nvSpPr>
          <p:cNvPr id="15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9647238" cy="5933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Merész Károly: </a:t>
            </a:r>
            <a:b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Burgundi Hercegség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III. Frigyes, Miksa: </a:t>
            </a:r>
            <a:b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Német-római Császárság</a:t>
            </a:r>
          </a:p>
          <a:p>
            <a:pPr marL="0" indent="0" eaLnBrk="1">
              <a:buClrTx/>
              <a:tabLst/>
            </a:pPr>
            <a:endParaRPr lang="hu-HU" altLang="hu-HU" sz="2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Aragóniai (Őrült) Johanna: </a:t>
            </a:r>
          </a:p>
          <a:p>
            <a:pPr marL="457200" lvl="1" indent="0"/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Spanyol Királyság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I. (Szép) Fülöp: </a:t>
            </a:r>
            <a:b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Spanyol király (1505)</a:t>
            </a:r>
          </a:p>
          <a:p>
            <a:pPr marL="0" indent="0">
              <a:buClrTx/>
            </a:pPr>
            <a:endParaRPr lang="hu-HU" altLang="hu-HU" sz="22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I. Károly/V. Károly: </a:t>
            </a:r>
            <a:b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Spanyol király (1516)</a:t>
            </a:r>
            <a:b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Német-római császár (1519)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Jagelló Anna</a:t>
            </a:r>
            <a:b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M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agyar és cseh trón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I. Ferdinánd: </a:t>
            </a:r>
            <a:b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2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Osztrák herceg (1521)</a:t>
            </a:r>
            <a:b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M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agyar és cseh </a:t>
            </a:r>
            <a:r>
              <a:rPr lang="hu-HU" altLang="hu-HU" sz="2200" dirty="0" err="1">
                <a:solidFill>
                  <a:schemeClr val="tx1"/>
                </a:solidFill>
                <a:latin typeface="Cambria" panose="02040503050406030204" pitchFamily="18" charset="0"/>
              </a:rPr>
              <a:t>kir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. (1526)</a:t>
            </a:r>
            <a:b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Német-római császár (1556)</a:t>
            </a: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34846</TotalTime>
  <Words>1479</Words>
  <Application>Microsoft Office PowerPoint</Application>
  <PresentationFormat>Egyéni</PresentationFormat>
  <Paragraphs>102</Paragraphs>
  <Slides>22</Slides>
  <Notes>22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7" baseType="lpstr">
      <vt:lpstr>Arial</vt:lpstr>
      <vt:lpstr>Cambria</vt:lpstr>
      <vt:lpstr>Times New Roman</vt:lpstr>
      <vt:lpstr>Wingdings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Fekete_Balint@sulid.hu</cp:lastModifiedBy>
  <cp:revision>46</cp:revision>
  <cp:lastPrinted>1601-01-01T00:00:00Z</cp:lastPrinted>
  <dcterms:created xsi:type="dcterms:W3CDTF">2011-10-24T07:01:07Z</dcterms:created>
  <dcterms:modified xsi:type="dcterms:W3CDTF">2020-06-09T09:33:29Z</dcterms:modified>
</cp:coreProperties>
</file>